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436" r:id="rId2"/>
    <p:sldId id="471" r:id="rId3"/>
    <p:sldId id="490" r:id="rId4"/>
    <p:sldId id="492" r:id="rId5"/>
    <p:sldId id="491" r:id="rId6"/>
    <p:sldId id="493" r:id="rId7"/>
    <p:sldId id="494" r:id="rId8"/>
    <p:sldId id="437" r:id="rId9"/>
    <p:sldId id="477" r:id="rId10"/>
    <p:sldId id="4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81"/>
  </p:normalViewPr>
  <p:slideViewPr>
    <p:cSldViewPr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0A91B-E29C-4867-8307-06181AC035C4}" type="doc">
      <dgm:prSet loTypeId="urn:microsoft.com/office/officeart/2005/8/layout/default#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0C32AC2-7547-4CB6-A190-D02CB4E87740}">
      <dgm:prSet phldrT="[Текст]"/>
      <dgm:spPr>
        <a:noFill/>
      </dgm:spPr>
      <dgm:t>
        <a:bodyPr/>
        <a:lstStyle/>
        <a:p>
          <a:endParaRPr lang="ru-RU" dirty="0">
            <a:solidFill>
              <a:srgbClr val="002060"/>
            </a:solidFill>
            <a:effectLst/>
          </a:endParaRPr>
        </a:p>
      </dgm:t>
    </dgm:pt>
    <dgm:pt modelId="{D201F08D-A1DB-4BF6-BE25-09740C6A534D}" type="par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CCD168BE-31CA-424F-A150-DDB57E3AEBED}" type="sib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D0E9C654-8D8F-4C10-B29C-B8467F2C65FB}" type="pres">
      <dgm:prSet presAssocID="{64D0A91B-E29C-4867-8307-06181AC03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82E55-71E4-4429-97F4-3E215C179B17}" type="pres">
      <dgm:prSet presAssocID="{50C32AC2-7547-4CB6-A190-D02CB4E8774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92DFD-7BDA-4E63-B1B0-E237A78110EE}" type="presOf" srcId="{64D0A91B-E29C-4867-8307-06181AC035C4}" destId="{D0E9C654-8D8F-4C10-B29C-B8467F2C65FB}" srcOrd="0" destOrd="0" presId="urn:microsoft.com/office/officeart/2005/8/layout/default#2"/>
    <dgm:cxn modelId="{03138B3A-91F4-48D1-AACA-7FAA43B46290}" srcId="{64D0A91B-E29C-4867-8307-06181AC035C4}" destId="{50C32AC2-7547-4CB6-A190-D02CB4E87740}" srcOrd="0" destOrd="0" parTransId="{D201F08D-A1DB-4BF6-BE25-09740C6A534D}" sibTransId="{CCD168BE-31CA-424F-A150-DDB57E3AEBED}"/>
    <dgm:cxn modelId="{F2118D99-1434-4A50-952F-5A0149ECA8F8}" type="presOf" srcId="{50C32AC2-7547-4CB6-A190-D02CB4E87740}" destId="{A5C82E55-71E4-4429-97F4-3E215C179B17}" srcOrd="0" destOrd="0" presId="urn:microsoft.com/office/officeart/2005/8/layout/default#2"/>
    <dgm:cxn modelId="{D9DD2B6E-EC00-4817-A4F8-8CE7B7A1711E}" type="presParOf" srcId="{D0E9C654-8D8F-4C10-B29C-B8467F2C65FB}" destId="{A5C82E55-71E4-4429-97F4-3E215C179B1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0A91B-E29C-4867-8307-06181AC035C4}" type="doc">
      <dgm:prSet loTypeId="urn:microsoft.com/office/officeart/2005/8/layout/default#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0C32AC2-7547-4CB6-A190-D02CB4E87740}">
      <dgm:prSet phldrT="[Текст]"/>
      <dgm:spPr>
        <a:noFill/>
      </dgm:spPr>
      <dgm:t>
        <a:bodyPr/>
        <a:lstStyle/>
        <a:p>
          <a:endParaRPr lang="ru-RU" dirty="0">
            <a:solidFill>
              <a:srgbClr val="002060"/>
            </a:solidFill>
            <a:effectLst/>
          </a:endParaRPr>
        </a:p>
      </dgm:t>
    </dgm:pt>
    <dgm:pt modelId="{D201F08D-A1DB-4BF6-BE25-09740C6A534D}" type="par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CCD168BE-31CA-424F-A150-DDB57E3AEBED}" type="sib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D0E9C654-8D8F-4C10-B29C-B8467F2C65FB}" type="pres">
      <dgm:prSet presAssocID="{64D0A91B-E29C-4867-8307-06181AC03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82E55-71E4-4429-97F4-3E215C179B17}" type="pres">
      <dgm:prSet presAssocID="{50C32AC2-7547-4CB6-A190-D02CB4E8774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B88EA-0AB5-403E-A71D-AFA712972669}" type="presOf" srcId="{50C32AC2-7547-4CB6-A190-D02CB4E87740}" destId="{A5C82E55-71E4-4429-97F4-3E215C179B17}" srcOrd="0" destOrd="0" presId="urn:microsoft.com/office/officeart/2005/8/layout/default#2"/>
    <dgm:cxn modelId="{03138B3A-91F4-48D1-AACA-7FAA43B46290}" srcId="{64D0A91B-E29C-4867-8307-06181AC035C4}" destId="{50C32AC2-7547-4CB6-A190-D02CB4E87740}" srcOrd="0" destOrd="0" parTransId="{D201F08D-A1DB-4BF6-BE25-09740C6A534D}" sibTransId="{CCD168BE-31CA-424F-A150-DDB57E3AEBED}"/>
    <dgm:cxn modelId="{B1CF139D-52DB-4057-A3FA-3287F30436BB}" type="presOf" srcId="{64D0A91B-E29C-4867-8307-06181AC035C4}" destId="{D0E9C654-8D8F-4C10-B29C-B8467F2C65FB}" srcOrd="0" destOrd="0" presId="urn:microsoft.com/office/officeart/2005/8/layout/default#2"/>
    <dgm:cxn modelId="{39FD7DC8-6C72-493A-A7A1-943C4A3E8909}" type="presParOf" srcId="{D0E9C654-8D8F-4C10-B29C-B8467F2C65FB}" destId="{A5C82E55-71E4-4429-97F4-3E215C179B1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D0A91B-E29C-4867-8307-06181AC035C4}" type="doc">
      <dgm:prSet loTypeId="urn:microsoft.com/office/officeart/2005/8/layout/default#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0C32AC2-7547-4CB6-A190-D02CB4E87740}">
      <dgm:prSet phldrT="[Текст]"/>
      <dgm:spPr>
        <a:noFill/>
      </dgm:spPr>
      <dgm:t>
        <a:bodyPr/>
        <a:lstStyle/>
        <a:p>
          <a:endParaRPr lang="ru-RU" dirty="0">
            <a:solidFill>
              <a:srgbClr val="002060"/>
            </a:solidFill>
            <a:effectLst/>
          </a:endParaRPr>
        </a:p>
      </dgm:t>
    </dgm:pt>
    <dgm:pt modelId="{D201F08D-A1DB-4BF6-BE25-09740C6A534D}" type="par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CCD168BE-31CA-424F-A150-DDB57E3AEBED}" type="sib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D0E9C654-8D8F-4C10-B29C-B8467F2C65FB}" type="pres">
      <dgm:prSet presAssocID="{64D0A91B-E29C-4867-8307-06181AC03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82E55-71E4-4429-97F4-3E215C179B17}" type="pres">
      <dgm:prSet presAssocID="{50C32AC2-7547-4CB6-A190-D02CB4E8774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5159DB-A448-403E-90FA-CB3E397DD8DC}" type="presOf" srcId="{50C32AC2-7547-4CB6-A190-D02CB4E87740}" destId="{A5C82E55-71E4-4429-97F4-3E215C179B17}" srcOrd="0" destOrd="0" presId="urn:microsoft.com/office/officeart/2005/8/layout/default#2"/>
    <dgm:cxn modelId="{97198286-3B90-4414-9401-5D079AF7DB52}" type="presOf" srcId="{64D0A91B-E29C-4867-8307-06181AC035C4}" destId="{D0E9C654-8D8F-4C10-B29C-B8467F2C65FB}" srcOrd="0" destOrd="0" presId="urn:microsoft.com/office/officeart/2005/8/layout/default#2"/>
    <dgm:cxn modelId="{03138B3A-91F4-48D1-AACA-7FAA43B46290}" srcId="{64D0A91B-E29C-4867-8307-06181AC035C4}" destId="{50C32AC2-7547-4CB6-A190-D02CB4E87740}" srcOrd="0" destOrd="0" parTransId="{D201F08D-A1DB-4BF6-BE25-09740C6A534D}" sibTransId="{CCD168BE-31CA-424F-A150-DDB57E3AEBED}"/>
    <dgm:cxn modelId="{3544EA7D-6737-44E5-A79C-119729C12A1B}" type="presParOf" srcId="{D0E9C654-8D8F-4C10-B29C-B8467F2C65FB}" destId="{A5C82E55-71E4-4429-97F4-3E215C179B1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0A91B-E29C-4867-8307-06181AC035C4}" type="doc">
      <dgm:prSet loTypeId="urn:microsoft.com/office/officeart/2005/8/layout/default#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0C32AC2-7547-4CB6-A190-D02CB4E87740}">
      <dgm:prSet phldrT="[Текст]"/>
      <dgm:spPr>
        <a:noFill/>
      </dgm:spPr>
      <dgm:t>
        <a:bodyPr/>
        <a:lstStyle/>
        <a:p>
          <a:endParaRPr lang="ru-RU" dirty="0">
            <a:solidFill>
              <a:srgbClr val="002060"/>
            </a:solidFill>
            <a:effectLst/>
          </a:endParaRPr>
        </a:p>
      </dgm:t>
    </dgm:pt>
    <dgm:pt modelId="{D201F08D-A1DB-4BF6-BE25-09740C6A534D}" type="par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CCD168BE-31CA-424F-A150-DDB57E3AEBED}" type="sib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D0E9C654-8D8F-4C10-B29C-B8467F2C65FB}" type="pres">
      <dgm:prSet presAssocID="{64D0A91B-E29C-4867-8307-06181AC03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82E55-71E4-4429-97F4-3E215C179B17}" type="pres">
      <dgm:prSet presAssocID="{50C32AC2-7547-4CB6-A190-D02CB4E8774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23965-5436-4F99-82FD-14A98E058FA6}" type="presOf" srcId="{50C32AC2-7547-4CB6-A190-D02CB4E87740}" destId="{A5C82E55-71E4-4429-97F4-3E215C179B17}" srcOrd="0" destOrd="0" presId="urn:microsoft.com/office/officeart/2005/8/layout/default#2"/>
    <dgm:cxn modelId="{52E755D1-E3EA-47D6-BA03-19A875E03902}" type="presOf" srcId="{64D0A91B-E29C-4867-8307-06181AC035C4}" destId="{D0E9C654-8D8F-4C10-B29C-B8467F2C65FB}" srcOrd="0" destOrd="0" presId="urn:microsoft.com/office/officeart/2005/8/layout/default#2"/>
    <dgm:cxn modelId="{03138B3A-91F4-48D1-AACA-7FAA43B46290}" srcId="{64D0A91B-E29C-4867-8307-06181AC035C4}" destId="{50C32AC2-7547-4CB6-A190-D02CB4E87740}" srcOrd="0" destOrd="0" parTransId="{D201F08D-A1DB-4BF6-BE25-09740C6A534D}" sibTransId="{CCD168BE-31CA-424F-A150-DDB57E3AEBED}"/>
    <dgm:cxn modelId="{E5C34BEB-1653-4ACD-B6F0-0D76FA3D08DC}" type="presParOf" srcId="{D0E9C654-8D8F-4C10-B29C-B8467F2C65FB}" destId="{A5C82E55-71E4-4429-97F4-3E215C179B1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D0A91B-E29C-4867-8307-06181AC035C4}" type="doc">
      <dgm:prSet loTypeId="urn:microsoft.com/office/officeart/2005/8/layout/default#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0C32AC2-7547-4CB6-A190-D02CB4E87740}">
      <dgm:prSet phldrT="[Текст]"/>
      <dgm:spPr>
        <a:noFill/>
      </dgm:spPr>
      <dgm:t>
        <a:bodyPr/>
        <a:lstStyle/>
        <a:p>
          <a:endParaRPr lang="ru-RU" dirty="0">
            <a:solidFill>
              <a:srgbClr val="002060"/>
            </a:solidFill>
            <a:effectLst/>
          </a:endParaRPr>
        </a:p>
      </dgm:t>
    </dgm:pt>
    <dgm:pt modelId="{D201F08D-A1DB-4BF6-BE25-09740C6A534D}" type="par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CCD168BE-31CA-424F-A150-DDB57E3AEBED}" type="sibTrans" cxnId="{03138B3A-91F4-48D1-AACA-7FAA43B46290}">
      <dgm:prSet/>
      <dgm:spPr/>
      <dgm:t>
        <a:bodyPr/>
        <a:lstStyle/>
        <a:p>
          <a:endParaRPr lang="ru-RU">
            <a:effectLst/>
          </a:endParaRPr>
        </a:p>
      </dgm:t>
    </dgm:pt>
    <dgm:pt modelId="{D0E9C654-8D8F-4C10-B29C-B8467F2C65FB}" type="pres">
      <dgm:prSet presAssocID="{64D0A91B-E29C-4867-8307-06181AC035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82E55-71E4-4429-97F4-3E215C179B17}" type="pres">
      <dgm:prSet presAssocID="{50C32AC2-7547-4CB6-A190-D02CB4E8774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920AD-59FD-4159-811F-A73B756DD540}" type="presOf" srcId="{50C32AC2-7547-4CB6-A190-D02CB4E87740}" destId="{A5C82E55-71E4-4429-97F4-3E215C179B17}" srcOrd="0" destOrd="0" presId="urn:microsoft.com/office/officeart/2005/8/layout/default#2"/>
    <dgm:cxn modelId="{03138B3A-91F4-48D1-AACA-7FAA43B46290}" srcId="{64D0A91B-E29C-4867-8307-06181AC035C4}" destId="{50C32AC2-7547-4CB6-A190-D02CB4E87740}" srcOrd="0" destOrd="0" parTransId="{D201F08D-A1DB-4BF6-BE25-09740C6A534D}" sibTransId="{CCD168BE-31CA-424F-A150-DDB57E3AEBED}"/>
    <dgm:cxn modelId="{7F05D9B1-446C-46C1-8043-46F5E171B427}" type="presOf" srcId="{64D0A91B-E29C-4867-8307-06181AC035C4}" destId="{D0E9C654-8D8F-4C10-B29C-B8467F2C65FB}" srcOrd="0" destOrd="0" presId="urn:microsoft.com/office/officeart/2005/8/layout/default#2"/>
    <dgm:cxn modelId="{EC2582C7-B889-47DE-971C-EAF8FABF28F4}" type="presParOf" srcId="{D0E9C654-8D8F-4C10-B29C-B8467F2C65FB}" destId="{A5C82E55-71E4-4429-97F4-3E215C179B1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82E55-71E4-4429-97F4-3E215C179B17}">
      <dsp:nvSpPr>
        <dsp:cNvPr id="0" name=""/>
        <dsp:cNvSpPr/>
      </dsp:nvSpPr>
      <dsp:spPr>
        <a:xfrm>
          <a:off x="11286" y="1831"/>
          <a:ext cx="7682283" cy="460936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  <a:effectLst/>
          </a:endParaRPr>
        </a:p>
      </dsp:txBody>
      <dsp:txXfrm>
        <a:off x="11286" y="1831"/>
        <a:ext cx="7682283" cy="46093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82E55-71E4-4429-97F4-3E215C179B17}">
      <dsp:nvSpPr>
        <dsp:cNvPr id="0" name=""/>
        <dsp:cNvSpPr/>
      </dsp:nvSpPr>
      <dsp:spPr>
        <a:xfrm>
          <a:off x="11286" y="1831"/>
          <a:ext cx="7682283" cy="460936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  <a:effectLst/>
          </a:endParaRPr>
        </a:p>
      </dsp:txBody>
      <dsp:txXfrm>
        <a:off x="11286" y="1831"/>
        <a:ext cx="7682283" cy="46093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82E55-71E4-4429-97F4-3E215C179B17}">
      <dsp:nvSpPr>
        <dsp:cNvPr id="0" name=""/>
        <dsp:cNvSpPr/>
      </dsp:nvSpPr>
      <dsp:spPr>
        <a:xfrm>
          <a:off x="11286" y="1831"/>
          <a:ext cx="7682283" cy="460936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  <a:effectLst/>
          </a:endParaRPr>
        </a:p>
      </dsp:txBody>
      <dsp:txXfrm>
        <a:off x="11286" y="1831"/>
        <a:ext cx="7682283" cy="46093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82E55-71E4-4429-97F4-3E215C179B17}">
      <dsp:nvSpPr>
        <dsp:cNvPr id="0" name=""/>
        <dsp:cNvSpPr/>
      </dsp:nvSpPr>
      <dsp:spPr>
        <a:xfrm>
          <a:off x="11286" y="1831"/>
          <a:ext cx="7682283" cy="460936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  <a:effectLst/>
          </a:endParaRPr>
        </a:p>
      </dsp:txBody>
      <dsp:txXfrm>
        <a:off x="11286" y="1831"/>
        <a:ext cx="7682283" cy="46093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82E55-71E4-4429-97F4-3E215C179B17}">
      <dsp:nvSpPr>
        <dsp:cNvPr id="0" name=""/>
        <dsp:cNvSpPr/>
      </dsp:nvSpPr>
      <dsp:spPr>
        <a:xfrm>
          <a:off x="11286" y="1831"/>
          <a:ext cx="7682283" cy="460936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  <a:effectLst/>
          </a:endParaRPr>
        </a:p>
      </dsp:txBody>
      <dsp:txXfrm>
        <a:off x="11286" y="1831"/>
        <a:ext cx="7682283" cy="4609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4A62-ED37-48A3-BC8D-8F60B7F668F7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3E561-74B4-42E3-A77A-B5ED5E86D7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84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897A-5929-477E-89A1-FBBFFF91A10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345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E561-74B4-42E3-A77A-B5ED5E86D79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897A-5929-477E-89A1-FBBFFF91A1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98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83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3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60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5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95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0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1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28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15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65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77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5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D407DE-0885-2947-B051-6B35CE924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" y="-26697"/>
            <a:ext cx="12179300" cy="4114800"/>
          </a:xfrm>
          <a:prstGeom prst="rect">
            <a:avLst/>
          </a:prstGeom>
        </p:spPr>
      </p:pic>
      <p:sp>
        <p:nvSpPr>
          <p:cNvPr id="25" name="Freeform 24"/>
          <p:cNvSpPr>
            <a:spLocks/>
          </p:cNvSpPr>
          <p:nvPr/>
        </p:nvSpPr>
        <p:spPr bwMode="auto">
          <a:xfrm>
            <a:off x="10090008" y="2797528"/>
            <a:ext cx="2101992" cy="2358232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07820" y="1875492"/>
            <a:ext cx="1834476" cy="2077355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167702" y="2786058"/>
            <a:ext cx="1915549" cy="2124019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8239960" y="1875570"/>
            <a:ext cx="1867859" cy="2077355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135285" y="2823545"/>
            <a:ext cx="2076105" cy="2124019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-4" y="1"/>
            <a:ext cx="6648042" cy="4841118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-7" y="1263878"/>
            <a:ext cx="12192007" cy="520223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7C8DE2B-FDE4-6C4F-B882-7E383D4199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853" y="3431767"/>
            <a:ext cx="1963516" cy="1436050"/>
          </a:xfrm>
          <a:prstGeom prst="rect">
            <a:avLst/>
          </a:prstGeom>
        </p:spPr>
      </p:pic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A74F5B0D-48B5-4698-923F-2DB3F7A54AEA}"/>
              </a:ext>
            </a:extLst>
          </p:cNvPr>
          <p:cNvSpPr txBox="1">
            <a:spLocks/>
          </p:cNvSpPr>
          <p:nvPr/>
        </p:nvSpPr>
        <p:spPr>
          <a:xfrm>
            <a:off x="8759420" y="5382412"/>
            <a:ext cx="3060073" cy="117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0248" y="4214818"/>
            <a:ext cx="638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«Официальное толкование нормативных  правовых актов»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презентация элективной дисциплины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Кафедра теории государства и права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78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D407DE-0885-2947-B051-6B35CE924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" y="-26697"/>
            <a:ext cx="12179300" cy="4114800"/>
          </a:xfrm>
          <a:prstGeom prst="rect">
            <a:avLst/>
          </a:prstGeom>
        </p:spPr>
      </p:pic>
      <p:sp>
        <p:nvSpPr>
          <p:cNvPr id="25" name="Freeform 24"/>
          <p:cNvSpPr>
            <a:spLocks/>
          </p:cNvSpPr>
          <p:nvPr/>
        </p:nvSpPr>
        <p:spPr bwMode="auto">
          <a:xfrm>
            <a:off x="10090008" y="2797528"/>
            <a:ext cx="2101992" cy="2358232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07820" y="1875492"/>
            <a:ext cx="1834476" cy="2077355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211389" y="2844660"/>
            <a:ext cx="1915549" cy="2124019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8239960" y="1875570"/>
            <a:ext cx="1867859" cy="2077355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135285" y="2823545"/>
            <a:ext cx="2076105" cy="2124019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-4" y="1"/>
            <a:ext cx="6648042" cy="4841118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-7" y="1263878"/>
            <a:ext cx="12192007" cy="520223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7C8DE2B-FDE4-6C4F-B882-7E383D4199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853" y="3431767"/>
            <a:ext cx="1963516" cy="143605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652390" y="5337711"/>
            <a:ext cx="0" cy="11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0">
            <a:extLst>
              <a:ext uri="{FF2B5EF4-FFF2-40B4-BE49-F238E27FC236}">
                <a16:creationId xmlns:a16="http://schemas.microsoft.com/office/drawing/2014/main" xmlns="" id="{63608C4C-5367-4F24-949A-A6327E09C602}"/>
              </a:ext>
            </a:extLst>
          </p:cNvPr>
          <p:cNvSpPr/>
          <p:nvPr/>
        </p:nvSpPr>
        <p:spPr>
          <a:xfrm>
            <a:off x="3088606" y="5645487"/>
            <a:ext cx="498603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3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СПАСИБО ЗА ВНИМАНИЕ!</a:t>
            </a:r>
            <a:endParaRPr lang="en-US" sz="3200" b="1" dirty="0">
              <a:ln w="0">
                <a:noFill/>
              </a:ln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6250AFAC-1230-41EF-AC91-09E7A1B0107B}"/>
              </a:ext>
            </a:extLst>
          </p:cNvPr>
          <p:cNvSpPr txBox="1">
            <a:spLocks/>
          </p:cNvSpPr>
          <p:nvPr/>
        </p:nvSpPr>
        <p:spPr>
          <a:xfrm>
            <a:off x="8764152" y="5437781"/>
            <a:ext cx="3060073" cy="117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97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67370" y="32813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8F104BEC-F3A1-244F-99E4-C58F3E5E6E52}"/>
              </a:ext>
            </a:extLst>
          </p:cNvPr>
          <p:cNvSpPr/>
          <p:nvPr/>
        </p:nvSpPr>
        <p:spPr>
          <a:xfrm rot="12419817">
            <a:off x="-2682191" y="-3094559"/>
            <a:ext cx="18031808" cy="7694036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88740D3-F97E-40BE-BC2B-7DD936621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3863830"/>
              </p:ext>
            </p:extLst>
          </p:nvPr>
        </p:nvGraphicFramePr>
        <p:xfrm>
          <a:off x="2243572" y="1700802"/>
          <a:ext cx="7704856" cy="461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1026" y="1357298"/>
            <a:ext cx="1100145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Тематический план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дисциплины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Толкование нормативных правовых актов: правовая природа и значение.</a:t>
            </a:r>
          </a:p>
          <a:p>
            <a:pPr marL="457200" lvl="0" indent="-457200" algn="just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Субъекты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официального толкования права.</a:t>
            </a:r>
          </a:p>
          <a:p>
            <a:pPr marL="457200" lvl="0" indent="-457200" algn="just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интерпретационной деятельности органами судебной власти в России.</a:t>
            </a:r>
          </a:p>
          <a:p>
            <a:pPr marL="457200" lvl="0" indent="-457200" algn="just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Разъяснения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федеральных органов исполнительной власти как результат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правоинтерпретационной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pPr marL="457200" lvl="0" indent="-457200" algn="just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Правоинтерпретационная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юридическая техника.</a:t>
            </a:r>
          </a:p>
          <a:p>
            <a:pPr marL="457200" lvl="0" indent="-457200" algn="just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Соотношение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истины и индивидуальности понимания правовой нормы субъектом. Пределы интерпретационной свободы.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53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67370" y="32813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8F104BEC-F3A1-244F-99E4-C58F3E5E6E52}"/>
              </a:ext>
            </a:extLst>
          </p:cNvPr>
          <p:cNvSpPr/>
          <p:nvPr/>
        </p:nvSpPr>
        <p:spPr>
          <a:xfrm rot="12419817">
            <a:off x="-2682191" y="-3094559"/>
            <a:ext cx="18031808" cy="7694036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88740D3-F97E-40BE-BC2B-7DD936621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3863830"/>
              </p:ext>
            </p:extLst>
          </p:nvPr>
        </p:nvGraphicFramePr>
        <p:xfrm>
          <a:off x="2243572" y="1700802"/>
          <a:ext cx="7704856" cy="461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66778" y="1785926"/>
            <a:ext cx="9215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Цель освоения дисциплины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Изучение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вопросов, представленных в тематическом плане дисциплины, направлено на  закрепление уже полученных базовых знаний по теории государства и права. Качественный теоретический фундамент позволит обучающимся квалифицированно толковать и применять нормы права, формулировать и излагать собственную правовую позицию.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853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67370" y="32813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8F104BEC-F3A1-244F-99E4-C58F3E5E6E52}"/>
              </a:ext>
            </a:extLst>
          </p:cNvPr>
          <p:cNvSpPr/>
          <p:nvPr/>
        </p:nvSpPr>
        <p:spPr>
          <a:xfrm rot="12419817">
            <a:off x="-2682191" y="-3094559"/>
            <a:ext cx="18031808" cy="7694036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88740D3-F97E-40BE-BC2B-7DD936621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3863830"/>
              </p:ext>
            </p:extLst>
          </p:nvPr>
        </p:nvGraphicFramePr>
        <p:xfrm>
          <a:off x="2243572" y="1700802"/>
          <a:ext cx="7704856" cy="461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2464" y="1500174"/>
            <a:ext cx="99298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Задачи дисциплины</a:t>
            </a:r>
          </a:p>
          <a:p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сущность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объективная необходимость и значение толкования права в правоприменительной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субъектов толкования права и его влияние на процесс и результат интерпретационной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приемы и правила составления актов официального толкования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эволюция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интерпретации в праве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правопонимание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853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67370" y="32813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8F104BEC-F3A1-244F-99E4-C58F3E5E6E52}"/>
              </a:ext>
            </a:extLst>
          </p:cNvPr>
          <p:cNvSpPr/>
          <p:nvPr/>
        </p:nvSpPr>
        <p:spPr>
          <a:xfrm rot="12419817">
            <a:off x="-2682191" y="-3094559"/>
            <a:ext cx="18031808" cy="7694036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836" y="2000240"/>
            <a:ext cx="113586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Для кого предназначена дисциплина?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обучающиеся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специальности 40.05.02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Правоохранительная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853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67370" y="32813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8F104BEC-F3A1-244F-99E4-C58F3E5E6E52}"/>
              </a:ext>
            </a:extLst>
          </p:cNvPr>
          <p:cNvSpPr/>
          <p:nvPr/>
        </p:nvSpPr>
        <p:spPr>
          <a:xfrm rot="12419817">
            <a:off x="-2682191" y="-3094559"/>
            <a:ext cx="18031808" cy="7694036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88740D3-F97E-40BE-BC2B-7DD936621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3863830"/>
              </p:ext>
            </p:extLst>
          </p:nvPr>
        </p:nvGraphicFramePr>
        <p:xfrm>
          <a:off x="2243572" y="1700802"/>
          <a:ext cx="7704856" cy="461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150" y="1428736"/>
            <a:ext cx="102870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изучается в ходе освоения дисциплины?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объем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способы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толкования;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судебные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исполнительные органы власти в механизме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связь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и содержания правовых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актов;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официальный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 и юридическая сила правовых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актов;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акты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толкования норм права органами судебной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власти, министерствами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федеральными органами исполнительной власти в Российской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853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67370" y="32813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8F104BEC-F3A1-244F-99E4-C58F3E5E6E52}"/>
              </a:ext>
            </a:extLst>
          </p:cNvPr>
          <p:cNvSpPr/>
          <p:nvPr/>
        </p:nvSpPr>
        <p:spPr>
          <a:xfrm rot="12419817">
            <a:off x="-2682191" y="-3094559"/>
            <a:ext cx="18031808" cy="7694036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F88740D3-F97E-40BE-BC2B-7DD936621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83863830"/>
              </p:ext>
            </p:extLst>
          </p:nvPr>
        </p:nvGraphicFramePr>
        <p:xfrm>
          <a:off x="2243572" y="1700802"/>
          <a:ext cx="7704856" cy="461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5340" y="1357298"/>
            <a:ext cx="100727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будут проходить занятия?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Теоретические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опросы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Изучение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анализ современного законодательства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Индивидуальный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коллективный поиск и анализ нормативных правовых актов и актов официального толкования 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Моделирование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процедуры официального толкования нормы права</a:t>
            </a:r>
          </a:p>
          <a:p>
            <a:pPr lvl="0" indent="457200"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Круглые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853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67370" y="32813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8F104BEC-F3A1-244F-99E4-C58F3E5E6E52}"/>
              </a:ext>
            </a:extLst>
          </p:cNvPr>
          <p:cNvSpPr/>
          <p:nvPr/>
        </p:nvSpPr>
        <p:spPr>
          <a:xfrm rot="12419817">
            <a:off x="-2141130" y="-3158147"/>
            <a:ext cx="18031808" cy="7694036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2262857" y="64596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026" y="1643050"/>
            <a:ext cx="102870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Значение дисциплины для дальнейшего обучения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Приобретенные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процессе изучения представленной дисциплины знания имеют базовый универсальный характер. Потому, основные положения дисциплины применимы при изучении конституционного, гражданского, уголовного, административного права, процессуальных и других отраслей.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75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67370" y="328136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xmlns="" id="{8F104BEC-F3A1-244F-99E4-C58F3E5E6E52}"/>
              </a:ext>
            </a:extLst>
          </p:cNvPr>
          <p:cNvSpPr/>
          <p:nvPr/>
        </p:nvSpPr>
        <p:spPr>
          <a:xfrm rot="12419817">
            <a:off x="-2682191" y="-3094559"/>
            <a:ext cx="18031808" cy="7694036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46">
            <a:extLst>
              <a:ext uri="{FF2B5EF4-FFF2-40B4-BE49-F238E27FC236}">
                <a16:creationId xmlns:a16="http://schemas.microsoft.com/office/drawing/2014/main" xmlns="" id="{7BC94787-AB04-404B-9BAB-B963520D5FF0}"/>
              </a:ext>
            </a:extLst>
          </p:cNvPr>
          <p:cNvSpPr/>
          <p:nvPr/>
        </p:nvSpPr>
        <p:spPr>
          <a:xfrm>
            <a:off x="0" y="-5024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4643CC-773E-4940-87FD-25D692E7CB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70" y="586151"/>
            <a:ext cx="743747" cy="54395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863610" y="669137"/>
            <a:ext cx="12132686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398" y="1194911"/>
            <a:ext cx="1135864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Значение дисциплины для практической работы юриста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выражается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 оперировать основными общеправовыми понятиями и категориями, определять сущность и содержание основных категорий, институтов, правовых статусов субъектов правоотношений в отдельных отраслях материального и процессуального права;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приобретении навыка анализировать и толковать нормы права; использовать различные способы и приемы толкования норм материального и процессуального права;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приобретении навыка выявлять юридически значимые фактические данные и обстоятельства, давать им верную юридическую оценку;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приобретении навыка анализировать юридические факты и возникающие в связи с ними правовые отношения.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6515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1738</TotalTime>
  <Words>285</Words>
  <Application>Microsoft Office PowerPoint</Application>
  <PresentationFormat>Произвольный</PresentationFormat>
  <Paragraphs>58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RYSIONA</cp:lastModifiedBy>
  <cp:revision>115</cp:revision>
  <dcterms:created xsi:type="dcterms:W3CDTF">2020-04-14T08:10:52Z</dcterms:created>
  <dcterms:modified xsi:type="dcterms:W3CDTF">2022-02-03T05:39:38Z</dcterms:modified>
</cp:coreProperties>
</file>